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1"/>
  </p:notesMasterIdLst>
  <p:sldIdLst>
    <p:sldId id="256" r:id="rId5"/>
    <p:sldId id="343" r:id="rId6"/>
    <p:sldId id="347" r:id="rId7"/>
    <p:sldId id="348" r:id="rId8"/>
    <p:sldId id="349" r:id="rId9"/>
    <p:sldId id="350" r:id="rId10"/>
    <p:sldId id="351" r:id="rId11"/>
    <p:sldId id="352" r:id="rId12"/>
    <p:sldId id="271" r:id="rId13"/>
    <p:sldId id="346" r:id="rId14"/>
    <p:sldId id="344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8" r:id="rId24"/>
    <p:sldId id="289" r:id="rId25"/>
    <p:sldId id="281" r:id="rId26"/>
    <p:sldId id="282" r:id="rId27"/>
    <p:sldId id="283" r:id="rId28"/>
    <p:sldId id="353" r:id="rId29"/>
    <p:sldId id="28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69116"/>
  </p:normalViewPr>
  <p:slideViewPr>
    <p:cSldViewPr snapToGrid="0" snapToObjects="1">
      <p:cViewPr varScale="1">
        <p:scale>
          <a:sx n="47" d="100"/>
          <a:sy n="47" d="100"/>
        </p:scale>
        <p:origin x="870" y="42"/>
      </p:cViewPr>
      <p:guideLst/>
    </p:cSldViewPr>
  </p:slideViewPr>
  <p:outlineViewPr>
    <p:cViewPr>
      <p:scale>
        <a:sx n="33" d="100"/>
        <a:sy n="33" d="100"/>
      </p:scale>
      <p:origin x="0" y="-408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/Relationships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B21FA1-2AC1-9847-846C-5DA8D4E0BC5E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424E20-1573-2443-BA4F-3E0C57E9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00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382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a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markup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language, allowing you to describe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different properties of data - it doesn't create an interface – that is what you have HTML for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496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Essentially a data description language,  you can enforce certain ways of structuring and can be standardised.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Gets away from lots of file formats.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determine what goes into that mark-up - what the tags are.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35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have attributes inside the tags.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XML version – this is an attribute – the version being used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determine what goes in by having a document - a DTD. The schema is a bit more flexible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Says whatever goes in has got to have these items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allows a check before the XML gets sent off, before the transaction is carried out - making sure that the important data is in there.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4692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XML needs to have some instructions on how to deal with it.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to style it - so you might have a stylesheet - CSS.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are processing instruction - going to be your outputs in the browser. XML is not dealing with the output to the screen, the CSS 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7759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Must have an element – a Root document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Inside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 level are your attributes.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enhance the elements with different descriptors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6907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cannot have the same attribute in there twice - got to think about what it is you're using to describe it.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 are more difficult to extract when you're coding, try not to overuse attributes as opposed to elements.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Elements are part of the structure</a:t>
            </a:r>
          </a:p>
          <a:p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2969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you've got an extract from the database, you might find an ID with a value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have elements that change 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Quite often this approach is used for the configuration – if you look at WEB.CONFIG in an ASP.net application you will see that that is giving instructions for the server to manage deploying that application.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734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Dates – a type of Calendar.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calendar attribute, could be changed.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elements – day, month, year.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291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it is viewed is very dependent on the browser - Chrome will do things very differently to Internet Explorer, etc.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Sometimes they'll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be collapsed, sometimes opened up - depends on that browser at that moment in time.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977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 type definitions - if you need to ensure what goes into the XML file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e.g. car rental - needs have a place where you can look everything up - type of car,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companies negotiate the e-commerce transactions/e-commerce business, they will determine what goes into those exchanges.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7025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Json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– key value pairs put into a list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There's no special tool that creates it, but needs to be in the right format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o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therwise, when it's being consumed (parsed), it can cause problems.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Language independent, even though it is part of the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family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read it - it makes sense as you go through it.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 been around for a while.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7603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DTD can be painful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XML schemas may be easier.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XML schema to describe XML.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4020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Xpath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can be very powerful - the query language for XML.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are not expected to understand this – just to know it exists.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Basically traversing through the XML file - not efficient, which is why you use different things for extracting data.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if you needed to pick out a certain element – in the weather, pick out the day - might use XPath.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345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might want to transform your XML into something else – e.g. a mixture of HTML &amp; XML or you want it as a PDF – you might use XSLT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Helps format things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3610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 of a template - looking for a certain type of match within the XML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applies certain formatting.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43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want to delve a little bit more…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477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48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Syntax within the key value pairs.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number does not have quotes around it  - a string has quotes around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7330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is no order to the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- i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 you have an email &amp; password coming in as Jason Data it doesn't matter which order they are so long as they exist &amp; are separated by a comma.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nest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Json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really deep - but avoid this as it will take forever to process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 language you are coding in will be able to pick up some of those structures. There will be primitives for the coding language - it can recognise a string, a number,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translating from the incoming data into an object that can then be operated 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565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Arrays present in various languages.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JSON Arrays - an ordered sequence of values, that map onto different array values, vectors or lists in whatever language you choose.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09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string is in double quotes. 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have something that needs double quotes inside the content, you need to escape it using a backslash.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does not use the leading Zero in front of integers - you cant have 02, 03,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it is 2, 3,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438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object, such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categories object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within that - category has [a from, a subject &amp; a date].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way of formatting data to go through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Webservices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877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think of data in general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you've got structured data - might be present as just data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can be made human readable – </a:t>
            </a:r>
            <a:r>
              <a:rPr lang="en-GB" sz="1200" dirty="0" smtClean="0"/>
              <a:t>Semi-structured data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is a date - 3</a:t>
            </a:r>
            <a:r>
              <a:rPr lang="en-GB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2</a:t>
            </a:r>
            <a:r>
              <a:rPr lang="en-GB" sz="120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nd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1959</a:t>
            </a:r>
          </a:p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can apply labels – making more sense of the</a:t>
            </a:r>
            <a:r>
              <a:rPr lang="en-GB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5368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XML is another way of structuring data.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229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55903" y="6356350"/>
            <a:ext cx="2215311" cy="365125"/>
          </a:xfrm>
        </p:spPr>
        <p:txBody>
          <a:bodyPr/>
          <a:lstStyle/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08926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6027" y="6356350"/>
            <a:ext cx="1438619" cy="365125"/>
          </a:xfrm>
        </p:spPr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26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52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45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26255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95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4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0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21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32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81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3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21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4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92" r="4559" b="25287"/>
          <a:stretch/>
        </p:blipFill>
        <p:spPr>
          <a:xfrm>
            <a:off x="838201" y="1"/>
            <a:ext cx="113538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39798" y="6356349"/>
            <a:ext cx="18321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AE020-8C9E-9840-BD0E-4531656E4B0F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74176" y="635753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87210" y="6356350"/>
            <a:ext cx="7665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66" y="5836197"/>
            <a:ext cx="2834667" cy="57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11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uru99.com/json-vs-xml-difference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1625" y="479426"/>
            <a:ext cx="8979877" cy="2387600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 smtClean="0">
                <a:cs typeface="Calibri Light"/>
              </a:rPr>
              <a:t>Data Formats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25" y="3493066"/>
            <a:ext cx="7337913" cy="1655762"/>
          </a:xfrm>
        </p:spPr>
        <p:txBody>
          <a:bodyPr/>
          <a:lstStyle/>
          <a:p>
            <a:pPr algn="r"/>
            <a:r>
              <a:rPr lang="en-US" dirty="0" smtClean="0"/>
              <a:t>Martin Read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858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594E6C-CABD-6144-9992-77E0C6C65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CAD739-0272-EE4A-841C-547F6A18B9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420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28FC1-4656-E640-8FF6-AA1282C44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eXtensible</a:t>
            </a:r>
            <a:r>
              <a:rPr lang="en-US" dirty="0"/>
              <a:t> Markup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EADC3-2E4C-1F42-8C8F-26D5A88FD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97935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Official recommendation of W3C</a:t>
            </a:r>
          </a:p>
          <a:p>
            <a:pPr lvl="1"/>
            <a:r>
              <a:rPr lang="en-US" sz="3200" dirty="0"/>
              <a:t>Version 1 released 1998</a:t>
            </a:r>
          </a:p>
          <a:p>
            <a:r>
              <a:rPr lang="en-US" sz="3600" dirty="0"/>
              <a:t>Metalanguage</a:t>
            </a:r>
          </a:p>
          <a:p>
            <a:r>
              <a:rPr lang="en-US" sz="3600" dirty="0"/>
              <a:t>Markup describes properties of data</a:t>
            </a:r>
          </a:p>
          <a:p>
            <a:r>
              <a:rPr lang="en-US" sz="3600" dirty="0"/>
              <a:t>Designed to be semi-structured</a:t>
            </a:r>
          </a:p>
          <a:p>
            <a:r>
              <a:rPr lang="en-US" sz="3600" dirty="0"/>
              <a:t>Designed to be extensible</a:t>
            </a:r>
          </a:p>
          <a:p>
            <a:pPr lvl="1"/>
            <a:r>
              <a:rPr lang="en-US" sz="3200" dirty="0" err="1"/>
              <a:t>Eg</a:t>
            </a:r>
            <a:r>
              <a:rPr lang="en-US" sz="3200" dirty="0"/>
              <a:t> define own terms and markup</a:t>
            </a:r>
          </a:p>
        </p:txBody>
      </p:sp>
    </p:spTree>
    <p:extLst>
      <p:ext uri="{BB962C8B-B14F-4D97-AF65-F5344CB8AC3E}">
        <p14:creationId xmlns:p14="http://schemas.microsoft.com/office/powerpoint/2010/main" val="4189831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Why XML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XML?</a:t>
            </a:r>
          </a:p>
        </p:txBody>
      </p:sp>
      <p:sp>
        <p:nvSpPr>
          <p:cNvPr id="302" name="Data description languag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39147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buChar char="•"/>
            </a:pPr>
            <a:r>
              <a:rPr sz="3600" dirty="0"/>
              <a:t>Data description language</a:t>
            </a:r>
          </a:p>
          <a:p>
            <a:pPr>
              <a:buChar char="•"/>
            </a:pPr>
            <a:r>
              <a:rPr sz="3600" dirty="0"/>
              <a:t>Formal description of data structure and grammar</a:t>
            </a:r>
          </a:p>
          <a:p>
            <a:pPr lvl="1">
              <a:buChar char="•"/>
            </a:pPr>
            <a:r>
              <a:rPr sz="3200" dirty="0"/>
              <a:t>but not semantics</a:t>
            </a:r>
          </a:p>
          <a:p>
            <a:pPr>
              <a:buChar char="•"/>
            </a:pPr>
            <a:r>
              <a:rPr sz="3600" dirty="0"/>
              <a:t>Exchange of data - </a:t>
            </a:r>
            <a:r>
              <a:rPr sz="3600" dirty="0" err="1"/>
              <a:t>eg</a:t>
            </a:r>
            <a:r>
              <a:rPr sz="3600" dirty="0"/>
              <a:t>: inside web services</a:t>
            </a:r>
          </a:p>
          <a:p>
            <a:pPr>
              <a:buChar char="•"/>
            </a:pPr>
            <a:r>
              <a:rPr sz="3600" dirty="0" err="1"/>
              <a:t>Standardisation</a:t>
            </a:r>
            <a:endParaRPr sz="3600" dirty="0"/>
          </a:p>
          <a:p>
            <a:pPr>
              <a:buChar char="•"/>
            </a:pPr>
            <a:r>
              <a:rPr sz="3600" dirty="0"/>
              <a:t>Avoids many different file formats</a:t>
            </a:r>
          </a:p>
          <a:p>
            <a:pPr>
              <a:buChar char="•"/>
            </a:pPr>
            <a:r>
              <a:rPr sz="3600" dirty="0"/>
              <a:t>You determine the tags</a:t>
            </a:r>
          </a:p>
        </p:txBody>
      </p:sp>
      <p:sp>
        <p:nvSpPr>
          <p:cNvPr id="3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873370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XML Compon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XML Components</a:t>
            </a:r>
          </a:p>
        </p:txBody>
      </p:sp>
      <p:sp>
        <p:nvSpPr>
          <p:cNvPr id="306" name="Tag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buChar char="•"/>
            </a:pPr>
            <a:r>
              <a:rPr sz="3600" dirty="0"/>
              <a:t>Tags</a:t>
            </a:r>
          </a:p>
          <a:p>
            <a:pPr>
              <a:buChar char="•"/>
            </a:pPr>
            <a:r>
              <a:rPr sz="3600" dirty="0"/>
              <a:t>Attributes (in start tags)</a:t>
            </a:r>
          </a:p>
          <a:p>
            <a:pPr>
              <a:buChar char="•"/>
            </a:pPr>
            <a:r>
              <a:rPr sz="3600" dirty="0"/>
              <a:t>Has namespaces, elements</a:t>
            </a:r>
          </a:p>
          <a:p>
            <a:pPr>
              <a:buChar char="•"/>
            </a:pPr>
            <a:r>
              <a:rPr sz="3600" dirty="0"/>
              <a:t>Conform with DTD or Schema</a:t>
            </a:r>
          </a:p>
          <a:p>
            <a:pPr>
              <a:buChar char="•"/>
            </a:pPr>
            <a:r>
              <a:rPr sz="3600" dirty="0"/>
              <a:t>Essential in business to business transactions</a:t>
            </a:r>
          </a:p>
        </p:txBody>
      </p:sp>
      <p:sp>
        <p:nvSpPr>
          <p:cNvPr id="3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308" name="&lt;?xml version=”1.0”?&gt;" descr="&lt;?xml version=”1.0”?&gt;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854899" y="1830586"/>
            <a:ext cx="4482703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53116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rocessing instruc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Processing instructions</a:t>
            </a:r>
          </a:p>
        </p:txBody>
      </p:sp>
      <p:sp>
        <p:nvSpPr>
          <p:cNvPr id="311" name="XML is data!…"/>
          <p:cNvSpPr txBox="1">
            <a:spLocks noGrp="1"/>
          </p:cNvSpPr>
          <p:nvPr>
            <p:ph type="body" sz="half" idx="1"/>
          </p:nvPr>
        </p:nvSpPr>
        <p:spPr>
          <a:xfrm>
            <a:off x="838200" y="1459826"/>
            <a:ext cx="7924800" cy="419590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>
              <a:buChar char="•"/>
            </a:pPr>
            <a:r>
              <a:rPr sz="3600" dirty="0"/>
              <a:t>XML is data!</a:t>
            </a:r>
          </a:p>
          <a:p>
            <a:pPr>
              <a:buChar char="•"/>
            </a:pPr>
            <a:r>
              <a:rPr sz="3600" dirty="0"/>
              <a:t>Needs processing instructions to know how to display it</a:t>
            </a:r>
          </a:p>
          <a:p>
            <a:pPr>
              <a:buChar char="•"/>
            </a:pPr>
            <a:r>
              <a:rPr sz="3600" dirty="0"/>
              <a:t>Processing instructions provide information to the applications to know how to process the document</a:t>
            </a:r>
          </a:p>
          <a:p>
            <a:pPr lvl="1">
              <a:buChar char="•"/>
            </a:pPr>
            <a:r>
              <a:rPr sz="3200" dirty="0"/>
              <a:t>Browsers, tools know what to do</a:t>
            </a:r>
          </a:p>
          <a:p>
            <a:pPr>
              <a:buChar char="•"/>
            </a:pPr>
            <a:r>
              <a:rPr sz="3600" dirty="0"/>
              <a:t>Has special tags that include ?</a:t>
            </a:r>
          </a:p>
          <a:p>
            <a:pPr>
              <a:buChar char="•"/>
            </a:pPr>
            <a:r>
              <a:rPr sz="3600" dirty="0"/>
              <a:t>Example is processing instruction including a CSS stylesheet to an XML document</a:t>
            </a:r>
          </a:p>
        </p:txBody>
      </p:sp>
      <p:sp>
        <p:nvSpPr>
          <p:cNvPr id="3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pic>
        <p:nvPicPr>
          <p:cNvPr id="313" name="&lt;?xml version=”1.0”? &gt;…" descr="&lt;?xml version=”1.0”? &gt;…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1027906"/>
            <a:ext cx="3429000" cy="498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63301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Ele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Elements</a:t>
            </a:r>
          </a:p>
        </p:txBody>
      </p:sp>
      <p:sp>
        <p:nvSpPr>
          <p:cNvPr id="316" name="XML must contain a minimum of one root document (&lt;weather-forecast&gt;)…"/>
          <p:cNvSpPr txBox="1">
            <a:spLocks noGrp="1"/>
          </p:cNvSpPr>
          <p:nvPr>
            <p:ph type="body" sz="half" idx="1"/>
          </p:nvPr>
        </p:nvSpPr>
        <p:spPr>
          <a:xfrm>
            <a:off x="562094" y="1463662"/>
            <a:ext cx="6329773" cy="41920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buChar char="•"/>
            </a:pPr>
            <a:r>
              <a:rPr sz="3600" dirty="0"/>
              <a:t>XML must contain a minimum of one root document (&lt;weather-forecast&gt;)</a:t>
            </a:r>
          </a:p>
          <a:p>
            <a:pPr>
              <a:buChar char="•"/>
            </a:pPr>
            <a:r>
              <a:rPr sz="3600" dirty="0"/>
              <a:t>Content is parsed character data (R</a:t>
            </a:r>
            <a:r>
              <a:rPr lang="en-GB" sz="3600" dirty="0"/>
              <a:t>a</a:t>
            </a:r>
            <a:r>
              <a:rPr sz="3600" dirty="0"/>
              <a:t>in)</a:t>
            </a:r>
          </a:p>
          <a:p>
            <a:pPr>
              <a:buChar char="•"/>
            </a:pPr>
            <a:r>
              <a:rPr sz="3600" dirty="0"/>
              <a:t>Can omit the XML declaration - 1.0 is default.</a:t>
            </a:r>
          </a:p>
        </p:txBody>
      </p:sp>
      <p:sp>
        <p:nvSpPr>
          <p:cNvPr id="3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pic>
        <p:nvPicPr>
          <p:cNvPr id="318" name="&lt;weather-forecast&gt;…" descr="&lt;weather-forecast&gt;…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578203" y="1785938"/>
            <a:ext cx="3866555" cy="445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73605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Attributes vs ele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Attributes vs elements</a:t>
            </a:r>
          </a:p>
        </p:txBody>
      </p:sp>
      <p:sp>
        <p:nvSpPr>
          <p:cNvPr id="321" name="Cannot have multiple attributes of same name in same element…"/>
          <p:cNvSpPr txBox="1">
            <a:spLocks noGrp="1"/>
          </p:cNvSpPr>
          <p:nvPr>
            <p:ph type="body" idx="1"/>
          </p:nvPr>
        </p:nvSpPr>
        <p:spPr>
          <a:xfrm>
            <a:off x="702733" y="1586443"/>
            <a:ext cx="11201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>
              <a:buChar char="•"/>
            </a:pPr>
            <a:r>
              <a:rPr sz="3600" dirty="0"/>
              <a:t>Cannot have multiple attributes of same name in same element</a:t>
            </a:r>
          </a:p>
          <a:p>
            <a:pPr>
              <a:buChar char="•"/>
            </a:pPr>
            <a:r>
              <a:rPr sz="3600" dirty="0"/>
              <a:t>Attributes are less flexible if you want to change structure later</a:t>
            </a:r>
          </a:p>
          <a:p>
            <a:pPr>
              <a:buChar char="•"/>
            </a:pPr>
            <a:r>
              <a:rPr sz="3600" dirty="0"/>
              <a:t>Attributes cannot be used to describe hierarchical structures</a:t>
            </a:r>
          </a:p>
          <a:p>
            <a:pPr>
              <a:buChar char="•"/>
            </a:pPr>
            <a:r>
              <a:rPr sz="3600" dirty="0"/>
              <a:t>Attributes are more difficult to manipulate by software programs that process XML</a:t>
            </a:r>
          </a:p>
          <a:p>
            <a:pPr>
              <a:buChar char="•"/>
            </a:pPr>
            <a:r>
              <a:rPr sz="3600" dirty="0"/>
              <a:t>Cannot specify a meaningful order of attributes in an element</a:t>
            </a:r>
          </a:p>
        </p:txBody>
      </p:sp>
      <p:sp>
        <p:nvSpPr>
          <p:cNvPr id="3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47709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Attribute us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Attribute uses</a:t>
            </a:r>
          </a:p>
        </p:txBody>
      </p:sp>
      <p:sp>
        <p:nvSpPr>
          <p:cNvPr id="325" name="Represents metadat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buChar char="•"/>
            </a:pPr>
            <a:r>
              <a:rPr sz="3600" dirty="0"/>
              <a:t>Represents metadata</a:t>
            </a:r>
          </a:p>
          <a:p>
            <a:pPr>
              <a:buChar char="•"/>
            </a:pPr>
            <a:r>
              <a:rPr sz="3600" dirty="0"/>
              <a:t>Unique IDs for elements</a:t>
            </a:r>
          </a:p>
          <a:p>
            <a:pPr>
              <a:buChar char="•"/>
            </a:pPr>
            <a:r>
              <a:rPr sz="3600" dirty="0"/>
              <a:t>References external entities - such as files</a:t>
            </a:r>
          </a:p>
          <a:p>
            <a:pPr>
              <a:buChar char="•"/>
            </a:pPr>
            <a:r>
              <a:rPr sz="3600" dirty="0"/>
              <a:t>Can result in better processing speed</a:t>
            </a:r>
          </a:p>
          <a:p>
            <a:pPr lvl="1">
              <a:buChar char="•"/>
            </a:pPr>
            <a:r>
              <a:rPr sz="3200" dirty="0"/>
              <a:t>often used for system configuration</a:t>
            </a:r>
          </a:p>
        </p:txBody>
      </p:sp>
      <p:sp>
        <p:nvSpPr>
          <p:cNvPr id="3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800054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Exa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Example</a:t>
            </a:r>
          </a:p>
        </p:txBody>
      </p:sp>
      <p:sp>
        <p:nvSpPr>
          <p:cNvPr id="3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331" name="&lt;?xml version=”1.0”? &gt;…" descr="&lt;?xml version=”1.0”? &gt;…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461226" y="769937"/>
            <a:ext cx="8527852" cy="475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1119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XML in brows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XML in browser</a:t>
            </a:r>
          </a:p>
        </p:txBody>
      </p:sp>
      <p:sp>
        <p:nvSpPr>
          <p:cNvPr id="334" name="Remember - it’s just data =&gt; no presentation markup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buChar char="•"/>
            </a:pPr>
            <a:r>
              <a:rPr sz="3600" dirty="0"/>
              <a:t>Remember - it’s just data =&gt; no presentation markup</a:t>
            </a:r>
          </a:p>
          <a:p>
            <a:pPr>
              <a:buChar char="•"/>
            </a:pPr>
            <a:r>
              <a:rPr sz="3600" dirty="0"/>
              <a:t>Rendering is browser dependent</a:t>
            </a:r>
          </a:p>
        </p:txBody>
      </p:sp>
      <p:sp>
        <p:nvSpPr>
          <p:cNvPr id="3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pic>
        <p:nvPicPr>
          <p:cNvPr id="336" name="droppedImage.pdf" descr="droppedImage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727" y="3527227"/>
            <a:ext cx="4750594" cy="2581845"/>
          </a:xfrm>
          <a:prstGeom prst="rect">
            <a:avLst/>
          </a:prstGeom>
          <a:ln w="12700">
            <a:miter lim="400000"/>
          </a:ln>
        </p:spPr>
      </p:pic>
      <p:pic>
        <p:nvPicPr>
          <p:cNvPr id="337" name="The element has been collapsed to hide it’s content - note the + at the side" descr="The element has been collapsed to hide it’s content - note the + at the sid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283649" y="3857625"/>
            <a:ext cx="3018234" cy="235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8296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62450-76A7-B541-BCAA-5D1E35ACA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5290F-EA80-3F46-B392-8EECC1F4D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JSON</a:t>
            </a:r>
          </a:p>
          <a:p>
            <a:r>
              <a:rPr lang="en-US" dirty="0"/>
              <a:t>XML</a:t>
            </a:r>
          </a:p>
        </p:txBody>
      </p:sp>
    </p:spTree>
    <p:extLst>
      <p:ext uri="{BB962C8B-B14F-4D97-AF65-F5344CB8AC3E}">
        <p14:creationId xmlns:p14="http://schemas.microsoft.com/office/powerpoint/2010/main" val="35498361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>
          <a:xfrm>
            <a:off x="778933" y="515160"/>
            <a:ext cx="10701867" cy="602439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Document Type Definitions (DTD) and XML Schemas (1 of 2)</a:t>
            </a:r>
          </a:p>
        </p:txBody>
      </p:sp>
      <p:sp>
        <p:nvSpPr>
          <p:cNvPr id="45059" name="Content Placeholder 2"/>
          <p:cNvSpPr>
            <a:spLocks noGrp="1"/>
          </p:cNvSpPr>
          <p:nvPr>
            <p:ph idx="1"/>
          </p:nvPr>
        </p:nvSpPr>
        <p:spPr>
          <a:xfrm>
            <a:off x="1134533" y="1538819"/>
            <a:ext cx="9169930" cy="3304114"/>
          </a:xfrm>
        </p:spPr>
        <p:txBody>
          <a:bodyPr>
            <a:normAutofit/>
          </a:bodyPr>
          <a:lstStyle/>
          <a:p>
            <a:r>
              <a:rPr lang="en-US" altLang="en-US" dirty="0"/>
              <a:t>File with .dtd extension that describe XML elements</a:t>
            </a:r>
          </a:p>
          <a:p>
            <a:pPr lvl="1"/>
            <a:r>
              <a:rPr lang="en-US" altLang="en-US" dirty="0"/>
              <a:t>Provides composition of database’s logical model</a:t>
            </a:r>
          </a:p>
          <a:p>
            <a:pPr lvl="1"/>
            <a:r>
              <a:rPr lang="en-US" altLang="en-US" dirty="0"/>
              <a:t>Defines the syntax rules or valid tags for each type of XML document</a:t>
            </a:r>
          </a:p>
          <a:p>
            <a:r>
              <a:rPr lang="en-US" altLang="en-US" dirty="0"/>
              <a:t>Companies engaging in e-commerce transaction must develop and share DTDs</a:t>
            </a:r>
          </a:p>
          <a:p>
            <a:pPr lvl="1"/>
            <a:r>
              <a:rPr lang="en-US" altLang="en-US" dirty="0"/>
              <a:t>DTD referenced from inside XML document</a:t>
            </a:r>
          </a:p>
          <a:p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372064" y="6254749"/>
            <a:ext cx="6617669" cy="315385"/>
          </a:xfrm>
        </p:spPr>
        <p:txBody>
          <a:bodyPr/>
          <a:lstStyle/>
          <a:p>
            <a:r>
              <a:rPr lang="en-US" dirty="0"/>
              <a:t>© 2019 Cengage. May not be copied, scanned, or duplicated, in whole or in part, except for use as permitted in a license distributed with a certain product or service or otherwise on a password-protected website for classroom use.</a:t>
            </a:r>
          </a:p>
        </p:txBody>
      </p:sp>
    </p:spTree>
    <p:extLst>
      <p:ext uri="{BB962C8B-B14F-4D97-AF65-F5344CB8AC3E}">
        <p14:creationId xmlns:p14="http://schemas.microsoft.com/office/powerpoint/2010/main" val="221186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>
          <a:xfrm>
            <a:off x="795867" y="515161"/>
            <a:ext cx="9516533" cy="585506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Document Type Definitions (DTD) and XML Schemas (2 of 2)</a:t>
            </a:r>
          </a:p>
        </p:txBody>
      </p:sp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1127125" y="1758951"/>
            <a:ext cx="8415338" cy="2779182"/>
          </a:xfrm>
        </p:spPr>
        <p:txBody>
          <a:bodyPr>
            <a:normAutofit/>
          </a:bodyPr>
          <a:lstStyle/>
          <a:p>
            <a:r>
              <a:rPr lang="en-US" altLang="en-US" dirty="0"/>
              <a:t>XML schemas</a:t>
            </a:r>
          </a:p>
          <a:p>
            <a:pPr lvl="1"/>
            <a:r>
              <a:rPr lang="en-US" altLang="en-US" dirty="0"/>
              <a:t>Advanced data definition language</a:t>
            </a:r>
          </a:p>
          <a:p>
            <a:pPr lvl="1"/>
            <a:r>
              <a:rPr lang="en-US" altLang="en-US" dirty="0"/>
              <a:t>Describes the structure of XML data documents</a:t>
            </a:r>
          </a:p>
          <a:p>
            <a:pPr lvl="1"/>
            <a:r>
              <a:rPr lang="en-US" altLang="en-US" dirty="0"/>
              <a:t>More closely maps to database terminology and features</a:t>
            </a:r>
          </a:p>
          <a:p>
            <a:pPr lvl="1"/>
            <a:r>
              <a:rPr lang="en-US" altLang="en-US" dirty="0"/>
              <a:t>XML schema definition (XSD) file uses syntax similar to XML document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439797" y="6356349"/>
            <a:ext cx="7278069" cy="146051"/>
          </a:xfrm>
        </p:spPr>
        <p:txBody>
          <a:bodyPr/>
          <a:lstStyle/>
          <a:p>
            <a:r>
              <a:rPr lang="en-US" dirty="0"/>
              <a:t>© 2019 Cengage. May not be copied, scanned, or duplicated, in whole or in part, except for use as permitted in a license distributed with a certain product or service or otherwise on a password-protected website for classroom use.</a:t>
            </a:r>
          </a:p>
        </p:txBody>
      </p:sp>
    </p:spTree>
    <p:extLst>
      <p:ext uri="{BB962C8B-B14F-4D97-AF65-F5344CB8AC3E}">
        <p14:creationId xmlns:p14="http://schemas.microsoft.com/office/powerpoint/2010/main" val="30626164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XPat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XPath</a:t>
            </a:r>
          </a:p>
        </p:txBody>
      </p:sp>
      <p:sp>
        <p:nvSpPr>
          <p:cNvPr id="347" name="XPath (XML Path) provides a language for accessing parts of the XML document…"/>
          <p:cNvSpPr txBox="1">
            <a:spLocks noGrp="1"/>
          </p:cNvSpPr>
          <p:nvPr>
            <p:ph type="body" idx="1"/>
          </p:nvPr>
        </p:nvSpPr>
        <p:spPr>
          <a:xfrm>
            <a:off x="838200" y="140229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buChar char="•"/>
            </a:pPr>
            <a:r>
              <a:rPr sz="3600" dirty="0"/>
              <a:t>XPath (XML Path) provides a language for accessing parts of the XML document</a:t>
            </a:r>
          </a:p>
          <a:p>
            <a:pPr lvl="1">
              <a:buChar char="•"/>
            </a:pPr>
            <a:r>
              <a:rPr sz="3200" dirty="0"/>
              <a:t>Used by XML Stylesheet language Transformations (XSLT)</a:t>
            </a:r>
          </a:p>
          <a:p>
            <a:pPr>
              <a:buChar char="•"/>
            </a:pPr>
            <a:r>
              <a:rPr sz="3600" dirty="0"/>
              <a:t>An XPath expression allows you to filter data in an XML file and return only a subset of the file.</a:t>
            </a:r>
          </a:p>
          <a:p>
            <a:pPr>
              <a:buChar char="•"/>
            </a:pPr>
            <a:r>
              <a:rPr sz="3600" dirty="0"/>
              <a:t>XPath traverses the XML file as if it were a tree of nodes</a:t>
            </a:r>
          </a:p>
          <a:p>
            <a:pPr lvl="1">
              <a:buChar char="•"/>
            </a:pPr>
            <a:r>
              <a:rPr sz="3200" dirty="0"/>
              <a:t>processes elements and attributes</a:t>
            </a:r>
          </a:p>
        </p:txBody>
      </p:sp>
      <p:sp>
        <p:nvSpPr>
          <p:cNvPr id="3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3078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XSL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XSLT</a:t>
            </a:r>
          </a:p>
        </p:txBody>
      </p:sp>
      <p:sp>
        <p:nvSpPr>
          <p:cNvPr id="351" name="A set of standards for XML document transformation and present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buChar char="•"/>
            </a:pPr>
            <a:r>
              <a:rPr sz="3600" dirty="0"/>
              <a:t>A set of standards for XML document transformation and presentation</a:t>
            </a:r>
          </a:p>
          <a:p>
            <a:pPr>
              <a:buChar char="•"/>
            </a:pPr>
            <a:r>
              <a:rPr sz="3600" dirty="0"/>
              <a:t>3 parts</a:t>
            </a:r>
          </a:p>
        </p:txBody>
      </p:sp>
      <p:sp>
        <p:nvSpPr>
          <p:cNvPr id="3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pic>
        <p:nvPicPr>
          <p:cNvPr id="353" name="XSLT…" descr="XSLT…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0" y="3429000"/>
            <a:ext cx="2866430" cy="3053953"/>
          </a:xfrm>
          <a:prstGeom prst="rect">
            <a:avLst/>
          </a:prstGeom>
        </p:spPr>
      </p:pic>
      <p:pic>
        <p:nvPicPr>
          <p:cNvPr id="354" name="XPath…" descr="XPath…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497586" y="3429000"/>
            <a:ext cx="3036094" cy="3053953"/>
          </a:xfrm>
          <a:prstGeom prst="rect">
            <a:avLst/>
          </a:prstGeom>
        </p:spPr>
      </p:pic>
      <p:pic>
        <p:nvPicPr>
          <p:cNvPr id="355" name="XSL Formatting objects…" descr="XSL Formatting objects…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381875" y="3429000"/>
            <a:ext cx="3000375" cy="308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5671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Exam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Example</a:t>
            </a:r>
          </a:p>
        </p:txBody>
      </p:sp>
      <p:sp>
        <p:nvSpPr>
          <p:cNvPr id="3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pic>
        <p:nvPicPr>
          <p:cNvPr id="359" name="&lt;xsl:template match=&quot;policy-claims&quot;&gt;…" descr="&lt;xsl:template match=&quot;policy-claims&quot;&gt;…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0" y="1732360"/>
            <a:ext cx="4848820" cy="3536156"/>
          </a:xfrm>
          <a:prstGeom prst="rect">
            <a:avLst/>
          </a:prstGeom>
        </p:spPr>
      </p:pic>
      <p:pic>
        <p:nvPicPr>
          <p:cNvPr id="360" name="XSLT contains one or more template options.…" descr="XSLT contains one or more template options.…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497836" y="1732360"/>
            <a:ext cx="4045148" cy="433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5365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7EEC9F-CA85-AF48-AA6F-BD4D04F4D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9818"/>
            <a:ext cx="10515600" cy="2852737"/>
          </a:xfrm>
        </p:spPr>
        <p:txBody>
          <a:bodyPr>
            <a:normAutofit/>
          </a:bodyPr>
          <a:lstStyle/>
          <a:p>
            <a:r>
              <a:rPr lang="en-US" sz="3600" dirty="0">
                <a:hlinkClick r:id="rId3"/>
              </a:rPr>
              <a:t>https://</a:t>
            </a:r>
            <a:r>
              <a:rPr lang="en-US" sz="3600" dirty="0" smtClean="0">
                <a:hlinkClick r:id="rId3"/>
              </a:rPr>
              <a:t>www.guru99.com/json-vs-xml-difference.html</a:t>
            </a:r>
            <a:endParaRPr lang="en-US" sz="3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EDE62F-CB64-E04A-BA42-806091F3A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325303"/>
            <a:ext cx="10515600" cy="150018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Useful summary to see differences between the two</a:t>
            </a:r>
          </a:p>
        </p:txBody>
      </p:sp>
    </p:spTree>
    <p:extLst>
      <p:ext uri="{BB962C8B-B14F-4D97-AF65-F5344CB8AC3E}">
        <p14:creationId xmlns:p14="http://schemas.microsoft.com/office/powerpoint/2010/main" val="321972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4937" y="2136776"/>
            <a:ext cx="8979877" cy="2387600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cs typeface="Calibri Light"/>
              </a:rPr>
              <a:t/>
            </a:r>
            <a:br>
              <a:rPr lang="en-US" sz="5400" b="1" dirty="0">
                <a:cs typeface="Calibri Light"/>
              </a:rPr>
            </a:br>
            <a:r>
              <a:rPr lang="en-US" sz="5400" b="1" dirty="0">
                <a:cs typeface="Calibri Light"/>
              </a:rPr>
              <a:t>University of Plymouth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3681" y="4745038"/>
            <a:ext cx="7337913" cy="1655762"/>
          </a:xfrm>
        </p:spPr>
        <p:txBody>
          <a:bodyPr/>
          <a:lstStyle/>
          <a:p>
            <a:pPr algn="l"/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Advancing knowledge,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45572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E91A8-54B5-054B-9B42-9FD6F2DCE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r>
              <a:rPr lang="en-US" dirty="0"/>
              <a:t> Object 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5588F-4628-2548-8FFF-807E9BFF2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385"/>
            <a:ext cx="10515600" cy="4351338"/>
          </a:xfrm>
        </p:spPr>
        <p:txBody>
          <a:bodyPr/>
          <a:lstStyle/>
          <a:p>
            <a:r>
              <a:rPr lang="en-US" dirty="0"/>
              <a:t>Objects are created simply by listing their components</a:t>
            </a:r>
          </a:p>
          <a:p>
            <a:r>
              <a:rPr lang="en-US" dirty="0"/>
              <a:t>Whilst it is part of JavaScript – it is language independent</a:t>
            </a:r>
          </a:p>
          <a:p>
            <a:pPr lvl="1"/>
            <a:r>
              <a:rPr lang="en-US" dirty="0"/>
              <a:t>Is used to exchange data between </a:t>
            </a:r>
            <a:r>
              <a:rPr lang="en-US" dirty="0" err="1"/>
              <a:t>programmes</a:t>
            </a:r>
            <a:endParaRPr lang="en-US" dirty="0"/>
          </a:p>
          <a:p>
            <a:r>
              <a:rPr lang="en-US" dirty="0"/>
              <a:t>Readable by humans</a:t>
            </a:r>
          </a:p>
          <a:p>
            <a:r>
              <a:rPr lang="en-US" dirty="0"/>
              <a:t>Easy to use, easy to implement</a:t>
            </a:r>
          </a:p>
          <a:p>
            <a:r>
              <a:rPr lang="en-US" dirty="0"/>
              <a:t>JSON originally specified in early 2000’s</a:t>
            </a:r>
          </a:p>
          <a:p>
            <a:r>
              <a:rPr lang="en-US" dirty="0"/>
              <a:t>Official website launched 2002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312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43F9A-9D0B-6648-9FC1-8C21FFB55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0503C-936D-104D-BE26-533FF660E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56760" cy="4351338"/>
          </a:xfrm>
        </p:spPr>
        <p:txBody>
          <a:bodyPr/>
          <a:lstStyle/>
          <a:p>
            <a:r>
              <a:rPr lang="en-US" dirty="0"/>
              <a:t>6 kinds of values</a:t>
            </a:r>
          </a:p>
          <a:p>
            <a:pPr lvl="1"/>
            <a:r>
              <a:rPr lang="en-US" dirty="0"/>
              <a:t>Objects</a:t>
            </a:r>
          </a:p>
          <a:p>
            <a:pPr lvl="1"/>
            <a:r>
              <a:rPr lang="en-US" dirty="0"/>
              <a:t>Arrays</a:t>
            </a:r>
          </a:p>
          <a:p>
            <a:pPr lvl="1"/>
            <a:r>
              <a:rPr lang="en-US" dirty="0"/>
              <a:t>Strings</a:t>
            </a:r>
          </a:p>
          <a:p>
            <a:pPr lvl="1"/>
            <a:r>
              <a:rPr lang="en-US" dirty="0"/>
              <a:t>Numbers</a:t>
            </a:r>
          </a:p>
          <a:p>
            <a:pPr lvl="1"/>
            <a:r>
              <a:rPr lang="en-US" dirty="0" smtClean="0"/>
              <a:t>Booleans</a:t>
            </a:r>
            <a:endParaRPr lang="en-US" dirty="0"/>
          </a:p>
          <a:p>
            <a:pPr lvl="1"/>
            <a:r>
              <a:rPr lang="en-US" dirty="0"/>
              <a:t>null</a:t>
            </a:r>
          </a:p>
        </p:txBody>
      </p:sp>
    </p:spTree>
    <p:extLst>
      <p:ext uri="{BB962C8B-B14F-4D97-AF65-F5344CB8AC3E}">
        <p14:creationId xmlns:p14="http://schemas.microsoft.com/office/powerpoint/2010/main" val="758025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A6674-7D56-8344-A82F-B2AF6AA1A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FE29F-7792-9549-8DD5-07F5E043C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unordered container of key value pairs</a:t>
            </a:r>
          </a:p>
          <a:p>
            <a:r>
              <a:rPr lang="en-US" dirty="0"/>
              <a:t>Name can be any string</a:t>
            </a:r>
          </a:p>
          <a:p>
            <a:r>
              <a:rPr lang="en-US" dirty="0"/>
              <a:t>Value can be any JSON value shown before</a:t>
            </a:r>
          </a:p>
          <a:p>
            <a:r>
              <a:rPr lang="en-US" dirty="0"/>
              <a:t>Can be nested to any depth</a:t>
            </a:r>
          </a:p>
          <a:p>
            <a:pPr lvl="1"/>
            <a:r>
              <a:rPr lang="en-US" dirty="0"/>
              <a:t>But best practice is to keep it fairly flat</a:t>
            </a:r>
          </a:p>
          <a:p>
            <a:r>
              <a:rPr lang="en-US" dirty="0"/>
              <a:t>Most languages map values to features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: objects, structures, records etc.</a:t>
            </a:r>
          </a:p>
        </p:txBody>
      </p:sp>
    </p:spTree>
    <p:extLst>
      <p:ext uri="{BB962C8B-B14F-4D97-AF65-F5344CB8AC3E}">
        <p14:creationId xmlns:p14="http://schemas.microsoft.com/office/powerpoint/2010/main" val="198470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85FFF-3DC1-5B47-9EE2-6B326F18C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5A520-55F8-2341-B3E6-225836552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ordered sequence of values</a:t>
            </a:r>
          </a:p>
          <a:p>
            <a:r>
              <a:rPr lang="en-US" dirty="0"/>
              <a:t>Values as before</a:t>
            </a:r>
          </a:p>
          <a:p>
            <a:r>
              <a:rPr lang="en-US" dirty="0"/>
              <a:t>Other languages map using arrays, vectors, lists</a:t>
            </a:r>
          </a:p>
        </p:txBody>
      </p:sp>
    </p:spTree>
    <p:extLst>
      <p:ext uri="{BB962C8B-B14F-4D97-AF65-F5344CB8AC3E}">
        <p14:creationId xmlns:p14="http://schemas.microsoft.com/office/powerpoint/2010/main" val="542989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8874C-F7B3-2B4C-AE99-3B18FC22E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string and number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BE5B2-AA82-BA46-8FCE-F240FACA0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Wrapped in double quotes</a:t>
            </a:r>
          </a:p>
          <a:p>
            <a:r>
              <a:rPr lang="en-US" dirty="0"/>
              <a:t>Use \ for escaping</a:t>
            </a:r>
          </a:p>
          <a:p>
            <a:r>
              <a:rPr lang="en-US" dirty="0"/>
              <a:t>Leading zero not allowed on integers</a:t>
            </a:r>
          </a:p>
          <a:p>
            <a:r>
              <a:rPr lang="en-US" dirty="0"/>
              <a:t>Numbers just like JavaScript numbers</a:t>
            </a:r>
          </a:p>
        </p:txBody>
      </p:sp>
    </p:spTree>
    <p:extLst>
      <p:ext uri="{BB962C8B-B14F-4D97-AF65-F5344CB8AC3E}">
        <p14:creationId xmlns:p14="http://schemas.microsoft.com/office/powerpoint/2010/main" val="2732385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0B596-7F39-1F4E-BA6B-915B4F101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an Object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17FEF42-15F4-5D46-97DE-495AF5551B25}"/>
              </a:ext>
            </a:extLst>
          </p:cNvPr>
          <p:cNvSpPr/>
          <p:nvPr/>
        </p:nvSpPr>
        <p:spPr>
          <a:xfrm>
            <a:off x="2034540" y="1690688"/>
            <a:ext cx="9319260" cy="310991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/>
          </a:p>
          <a:p>
            <a:r>
              <a:rPr lang="en-US" sz="3200" b="1" dirty="0">
                <a:solidFill>
                  <a:schemeClr val="bg1"/>
                </a:solidFill>
              </a:rPr>
              <a:t>“categories” :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{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	“category” : [”From”, “Subject”, “Date”]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89394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emi-structured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Semi-structured Data</a:t>
            </a:r>
          </a:p>
        </p:txBody>
      </p:sp>
      <p:sp>
        <p:nvSpPr>
          <p:cNvPr id="296" name="Structure data - just dat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buChar char="•"/>
            </a:pPr>
            <a:r>
              <a:rPr sz="3600" dirty="0"/>
              <a:t>Structure</a:t>
            </a:r>
            <a:r>
              <a:rPr lang="en-GB" sz="3600" dirty="0"/>
              <a:t>d</a:t>
            </a:r>
            <a:r>
              <a:rPr sz="3600" dirty="0"/>
              <a:t> data - just data</a:t>
            </a:r>
          </a:p>
          <a:p>
            <a:pPr>
              <a:buChar char="•"/>
            </a:pPr>
            <a:endParaRPr sz="3600" dirty="0"/>
          </a:p>
          <a:p>
            <a:pPr>
              <a:buChar char="•"/>
            </a:pPr>
            <a:r>
              <a:rPr sz="3600" dirty="0"/>
              <a:t>Semi-structured data</a:t>
            </a:r>
          </a:p>
          <a:p>
            <a:pPr lvl="1">
              <a:buChar char="•"/>
            </a:pPr>
            <a:r>
              <a:rPr sz="3200" dirty="0"/>
              <a:t>Human readable</a:t>
            </a:r>
          </a:p>
          <a:p>
            <a:pPr lvl="1">
              <a:buChar char="•"/>
            </a:pPr>
            <a:r>
              <a:rPr sz="3200" dirty="0"/>
              <a:t>Self-describing</a:t>
            </a:r>
          </a:p>
          <a:p>
            <a:pPr lvl="2">
              <a:buChar char="•"/>
            </a:pPr>
            <a:r>
              <a:rPr dirty="0"/>
              <a:t>labels</a:t>
            </a:r>
          </a:p>
        </p:txBody>
      </p:sp>
      <p:sp>
        <p:nvSpPr>
          <p:cNvPr id="2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298" name="02 03 1959 16 08 1977 08 04 1994" descr="02 03 1959 16 08 1977 08 04 1994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718499" y="1591072"/>
            <a:ext cx="4482703" cy="1143000"/>
          </a:xfrm>
          <a:prstGeom prst="rect">
            <a:avLst/>
          </a:prstGeom>
        </p:spPr>
      </p:pic>
      <p:pic>
        <p:nvPicPr>
          <p:cNvPr id="299" name="dates…" descr="dates…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854899" y="3018235"/>
            <a:ext cx="4482703" cy="339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9912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2016E78E9AF74EA603C9F795980204" ma:contentTypeVersion="5" ma:contentTypeDescription="Create a new document." ma:contentTypeScope="" ma:versionID="c1e1e6aedf02edd7c4d2a68a70a62cba">
  <xsd:schema xmlns:xsd="http://www.w3.org/2001/XMLSchema" xmlns:xs="http://www.w3.org/2001/XMLSchema" xmlns:p="http://schemas.microsoft.com/office/2006/metadata/properties" xmlns:ns1="6012c4bf-0b91-4f3e-b722-ad8a8e41f5a5" xmlns:ns3="26c71075-24fd-4ed4-8185-25178c839b88" targetNamespace="http://schemas.microsoft.com/office/2006/metadata/properties" ma:root="true" ma:fieldsID="769cf83ee6f38eddc33b23a4eeb00c36" ns1:_="" ns3:_="">
    <xsd:import namespace="6012c4bf-0b91-4f3e-b722-ad8a8e41f5a5"/>
    <xsd:import namespace="26c71075-24fd-4ed4-8185-25178c839b88"/>
    <xsd:element name="properties">
      <xsd:complexType>
        <xsd:sequence>
          <xsd:element name="documentManagement">
            <xsd:complexType>
              <xsd:all>
                <xsd:element ref="ns1:_x0064_do2" minOccurs="0"/>
                <xsd:element ref="ns1:MediaServiceMetadata" minOccurs="0"/>
                <xsd:element ref="ns1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12c4bf-0b91-4f3e-b722-ad8a8e41f5a5" elementFormDefault="qualified">
    <xsd:import namespace="http://schemas.microsoft.com/office/2006/documentManagement/types"/>
    <xsd:import namespace="http://schemas.microsoft.com/office/infopath/2007/PartnerControls"/>
    <xsd:element name="_x0064_do2" ma:index="0" nillable="true" ma:displayName="Template type" ma:internalName="_x0064_do2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c71075-24fd-4ed4-8185-25178c839b88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064_do2 xmlns="6012c4bf-0b91-4f3e-b722-ad8a8e41f5a5">PowerPoint</_x0064_do2>
    <SharedWithUsers xmlns="26c71075-24fd-4ed4-8185-25178c839b88">
      <UserInfo>
        <DisplayName>Toby Russell</DisplayName>
        <AccountId>46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D6643760-C550-45A8-94A5-EBD63996F4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12c4bf-0b91-4f3e-b722-ad8a8e41f5a5"/>
    <ds:schemaRef ds:uri="26c71075-24fd-4ed4-8185-25178c839b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B63A4DF-051D-44BE-AFA8-E8343CB00F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CE2A2A1-8743-46CC-A5B8-52CD41017BCA}">
  <ds:schemaRefs>
    <ds:schemaRef ds:uri="http://schemas.microsoft.com/office/2006/metadata/properties"/>
    <ds:schemaRef ds:uri="http://schemas.microsoft.com/office/infopath/2007/PartnerControls"/>
    <ds:schemaRef ds:uri="6012c4bf-0b91-4f3e-b722-ad8a8e41f5a5"/>
    <ds:schemaRef ds:uri="26c71075-24fd-4ed4-8185-25178c839b8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52154</TotalTime>
  <Words>1797</Words>
  <Application>Microsoft Office PowerPoint</Application>
  <PresentationFormat>Widescreen</PresentationFormat>
  <Paragraphs>228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Data Formats</vt:lpstr>
      <vt:lpstr>Session</vt:lpstr>
      <vt:lpstr>Javascript Object Notation</vt:lpstr>
      <vt:lpstr>JSON Syntax</vt:lpstr>
      <vt:lpstr>JSON Object</vt:lpstr>
      <vt:lpstr>JSON Array</vt:lpstr>
      <vt:lpstr>JSON string and number</vt:lpstr>
      <vt:lpstr>Example of an Object</vt:lpstr>
      <vt:lpstr>Semi-structured Data</vt:lpstr>
      <vt:lpstr>XML</vt:lpstr>
      <vt:lpstr>eXtensible Markup Language</vt:lpstr>
      <vt:lpstr>Why XML?</vt:lpstr>
      <vt:lpstr>XML Components</vt:lpstr>
      <vt:lpstr>Processing instructions</vt:lpstr>
      <vt:lpstr>Elements</vt:lpstr>
      <vt:lpstr>Attributes vs elements</vt:lpstr>
      <vt:lpstr>Attribute uses</vt:lpstr>
      <vt:lpstr>Example</vt:lpstr>
      <vt:lpstr>XML in browser</vt:lpstr>
      <vt:lpstr>Document Type Definitions (DTD) and XML Schemas (1 of 2)</vt:lpstr>
      <vt:lpstr>Document Type Definitions (DTD) and XML Schemas (2 of 2)</vt:lpstr>
      <vt:lpstr>XPath</vt:lpstr>
      <vt:lpstr>XSLT</vt:lpstr>
      <vt:lpstr>Example</vt:lpstr>
      <vt:lpstr>https://www.guru99.com/json-vs-xml-difference.html</vt:lpstr>
      <vt:lpstr> University of Plymouth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Lee</dc:creator>
  <cp:lastModifiedBy>Martin Read</cp:lastModifiedBy>
  <cp:revision>327</cp:revision>
  <dcterms:created xsi:type="dcterms:W3CDTF">2018-04-15T20:11:32Z</dcterms:created>
  <dcterms:modified xsi:type="dcterms:W3CDTF">2023-11-01T09:54:15Z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0x010100652016E78E9AF74EA603C9F795980204</vt:lpwstr>
  </property>
</Properties>
</file>

<file path=docProps/thumbnail.jpeg>
</file>